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Comfortaa Light"/>
      <p:regular r:id="rId17"/>
      <p:bold r:id="rId18"/>
    </p:embeddedFont>
    <p:embeddedFont>
      <p:font typeface="Pacifico"/>
      <p:regular r:id="rId19"/>
    </p:embeddedFont>
    <p:embeddedFont>
      <p:font typeface="Comfortaa Medium"/>
      <p:regular r:id="rId20"/>
      <p:bold r:id="rId21"/>
    </p:embeddedFont>
    <p:embeddedFont>
      <p:font typeface="Comfortaa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Medium-regular.fntdata"/><Relationship Id="rId11" Type="http://schemas.openxmlformats.org/officeDocument/2006/relationships/slide" Target="slides/slide6.xml"/><Relationship Id="rId22" Type="http://schemas.openxmlformats.org/officeDocument/2006/relationships/font" Target="fonts/Comfortaa-regular.fntdata"/><Relationship Id="rId10" Type="http://schemas.openxmlformats.org/officeDocument/2006/relationships/slide" Target="slides/slide5.xml"/><Relationship Id="rId21" Type="http://schemas.openxmlformats.org/officeDocument/2006/relationships/font" Target="fonts/ComfortaaMedium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Comforta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omfortaaLigh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acifico-regular.fntdata"/><Relationship Id="rId6" Type="http://schemas.openxmlformats.org/officeDocument/2006/relationships/slide" Target="slides/slide1.xml"/><Relationship Id="rId18" Type="http://schemas.openxmlformats.org/officeDocument/2006/relationships/font" Target="fonts/Comfortaa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f7e11b4e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f7e11b4e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2f7e11b4e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2f7e11b4e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2f7e11b4e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2f7e11b4e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2f7e11b4e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2f7e11b4e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2f7e11b4e8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2f7e11b4e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2f7e11b4e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2f7e11b4e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f7e11b4e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f7e11b4e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2f7e11b4e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2f7e11b4e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2f7e11b4e8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2f7e11b4e8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f7e11b4e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f7e11b4e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hyperlink" Target="https://medium.com/@yildir.a.mdsa/whats-in-your-food-a-data-driven-nutrient-analysis-e3a0f7a5c553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food-guide.canada.ca/en/" TargetMode="External"/><Relationship Id="rId4" Type="http://schemas.openxmlformats.org/officeDocument/2006/relationships/hyperlink" Target="https://www.canada.ca/en/health-canada/services/food-nutrition/nutrition-labelling/nutrition-facts-tables.html" TargetMode="External"/><Relationship Id="rId5" Type="http://schemas.openxmlformats.org/officeDocument/2006/relationships/hyperlink" Target="https://open.canada.ca/data/en/dataset/a289fd54-060c-4a96-9fcf-b1c6e706426f" TargetMode="External"/><Relationship Id="rId6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hyperlink" Target="https://medium.com/@yildir.a.mdsa/whats-in-your-food-a-data-driven-nutrient-analysis-e3a0f7a5c553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hyperlink" Target="https://food-guide.canada.ca/en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canada.ca/en/health-canada/services/food-nutrition/nutrition-labelling/nutrition-facts-tables.html" TargetMode="External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yildiramdsa/nutrient_composition_of_common_foods_in_canada_analyzing_the_canadian_nutrient_file/blob/main/notebooks/data_preprocessing.ipynb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ublic.tableau.com/app/profile/alina.yildir/viz/AData-DrivenNutrientAnalysis/AData-DrivenNutrientAnalysis2" TargetMode="External"/><Relationship Id="rId4" Type="http://schemas.openxmlformats.org/officeDocument/2006/relationships/hyperlink" Target="https://public.tableau.com/app/profile/alina.yildir/viz/AData-DrivenNutrientAnalysisPerServing/AData-DrivenNutrientAnalysi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ublic.tableau.com/app/profile/alina.yildir/viz/AData-DrivenNutrientAnalysis/AData-DrivenNutrientAnalysis2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ublic.tableau.com/app/profile/alina.yildir/viz/AData-DrivenNutrientAnalysis/AData-DrivenNutrientAnalysis2" TargetMode="External"/><Relationship Id="rId4" Type="http://schemas.openxmlformats.org/officeDocument/2006/relationships/hyperlink" Target="https://yildiramdsa-nutrient-composition--csv-chatbotcsv-chatbot-kdmzcd.streamlit.app" TargetMode="External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1069750"/>
            <a:ext cx="5662800" cy="166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What’s in Your Food?</a:t>
            </a:r>
            <a:endParaRPr sz="3000">
              <a:solidFill>
                <a:srgbClr val="40540D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 Data-Driven Nutrient Analysis</a:t>
            </a:r>
            <a:endParaRPr sz="3000">
              <a:solidFill>
                <a:srgbClr val="40540D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984625" y="2731450"/>
            <a:ext cx="3031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  <a:latin typeface="Pacifico"/>
                <a:ea typeface="Pacifico"/>
                <a:cs typeface="Pacifico"/>
                <a:sym typeface="Pacifico"/>
              </a:rPr>
              <a:t>By Alina Yildir</a:t>
            </a:r>
            <a:endParaRPr>
              <a:solidFill>
                <a:srgbClr val="434343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5825" y="-12"/>
            <a:ext cx="4128177" cy="4128177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idx="4294967295" type="body"/>
          </p:nvPr>
        </p:nvSpPr>
        <p:spPr>
          <a:xfrm>
            <a:off x="311700" y="4241125"/>
            <a:ext cx="85206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200">
                <a:solidFill>
                  <a:srgbClr val="434343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2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https://medium.com/@yildir.a.mdsa/whats-in-your-food-a-data-driven-nutrient-analysis-e3a0f7a5c553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latin typeface="Comfortaa"/>
                <a:ea typeface="Comfortaa"/>
                <a:cs typeface="Comfortaa"/>
                <a:sym typeface="Comfortaa"/>
              </a:rPr>
              <a:t>References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307400"/>
            <a:ext cx="6460500" cy="25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Canada’s food guide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https://food-guide.canada.ca/en/</a:t>
            </a:r>
            <a:r>
              <a:rPr lang="en-CA" sz="1400"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tables.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https://www.canada.ca/en/health-canada/services/food-nutrition/nutrition-labelling/nutrition-facts-tables.html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Canadian nutrient file.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5"/>
              </a:rPr>
              <a:t>https://open.canada.ca/data/en/dataset/a289fd54-060c-4a96-9fcf-b1c6e706426f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5175" y="0"/>
            <a:ext cx="2528824" cy="252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ctrTitle"/>
          </p:nvPr>
        </p:nvSpPr>
        <p:spPr>
          <a:xfrm>
            <a:off x="0" y="1720050"/>
            <a:ext cx="5937000" cy="170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Thank You</a:t>
            </a: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 for Your Attention</a:t>
            </a: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!</a:t>
            </a:r>
            <a:endParaRPr sz="4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5600" y="787125"/>
            <a:ext cx="3569249" cy="356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>
            <p:ph idx="4294967295" type="body"/>
          </p:nvPr>
        </p:nvSpPr>
        <p:spPr>
          <a:xfrm>
            <a:off x="311700" y="4241125"/>
            <a:ext cx="85206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200">
                <a:solidFill>
                  <a:srgbClr val="1C1C1C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2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https://medium.com/@yildir.a.mdsa/whats-in-your-food-a-data-driven-nutrient-analysis-e3a0f7a5c553</a:t>
            </a:r>
            <a:r>
              <a:rPr lang="en-CA" sz="12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2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Introduction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502550"/>
            <a:ext cx="4042500" cy="21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According to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Canada’s Food Guide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maintaining a balance of nutrients such as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fibre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carbohydrates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potassium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contributes to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better overall health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 At the same time, reducing the intake of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saturated fat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trans fat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sugar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sodium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cholesterol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plays a key role in minimizing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health risks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7547" y="608537"/>
            <a:ext cx="4716450" cy="3926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4764525" y="4420575"/>
            <a:ext cx="40425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Image source: Canada’s Food Guide, Government of Canada. Retrieved from </a:t>
            </a:r>
            <a:r>
              <a:rPr lang="en-CA" sz="900" u="sng">
                <a:solidFill>
                  <a:schemeClr val="hlink"/>
                </a:solidFill>
                <a:latin typeface="Comfortaa Light"/>
                <a:ea typeface="Comfortaa Light"/>
                <a:cs typeface="Comfortaa Light"/>
                <a:sym typeface="Comfortaa Light"/>
                <a:hlinkClick r:id="rId4"/>
              </a:rPr>
              <a:t>https://food-guide.canada.ca/en/</a:t>
            </a: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.</a:t>
            </a:r>
            <a:endParaRPr sz="9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658550"/>
            <a:ext cx="5377800" cy="18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The objective is to analyze food categories, subcategories, and individual foods to identify the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highest and lowest levels of the 12 key nutrients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from the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compare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protein-to-fat ratios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across subcategories, and evaluate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nutrient density per calorie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for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macronutrients (carbohydrates, protein, and fat)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5537400" y="4291800"/>
            <a:ext cx="3606600" cy="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Image source: Nutrition Facts Tables, Government of Canada. Retrieved from </a:t>
            </a:r>
            <a:r>
              <a:rPr lang="en-CA" sz="900" u="sng">
                <a:solidFill>
                  <a:schemeClr val="hlink"/>
                </a:solidFill>
                <a:latin typeface="Comfortaa Light"/>
                <a:ea typeface="Comfortaa Light"/>
                <a:cs typeface="Comfortaa Light"/>
                <a:sym typeface="Comfortaa Light"/>
                <a:hlinkClick r:id="rId3"/>
              </a:rPr>
              <a:t>https://www.canada.ca/en/health-canada/services/food-nutrition/nutrition-labelling/nutrition-facts-tables.html</a:t>
            </a: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.</a:t>
            </a:r>
            <a:endParaRPr sz="9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Objectives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1329" y="76200"/>
            <a:ext cx="2898747" cy="421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1402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Data Preprocessing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282300" y="729900"/>
            <a:ext cx="8579400" cy="3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Dataset: </a:t>
            </a:r>
            <a:r>
              <a:rPr b="1"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The Canadian Nutrient File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(Health Canada) – provides nutrient data for 1,000+ commonly consumed foods, covering 19 key nutrients.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Original Format: 17 separate CSV files (one per food category).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Preprocessing Steps (applied to each file individually):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Removed unnamed rows/columns containing only missing values.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Flattened multi-level headers while preserving relevant subheadings.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Selected 12 key nutrients based on </a:t>
            </a:r>
            <a:r>
              <a:rPr b="1"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</a:t>
            </a: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guidelines.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Standardized column names to align with Health Canada’s format.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Replaced "tr" (trace amounts) and "N/A" (no suitable value available) with 0.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Added the missing + Trans (g) column where necessary.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Retained only relevant columns and reordered them for consistency.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mfortaa"/>
              <a:buChar char="●"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Normalized nutrient values to be per 100g instead of per serving size for standardization.</a:t>
            </a:r>
            <a:b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</a:b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Final Merged Dataset: 1,098 foods, 16 columns (Food Name, Calories, Fat, Carbohydrates, Protein, Sodium, Iron, etc.).</a:t>
            </a:r>
            <a:endParaRPr sz="12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4337400"/>
            <a:ext cx="85206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000">
                <a:solidFill>
                  <a:srgbClr val="434343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Please read more at </a:t>
            </a:r>
            <a:r>
              <a:rPr lang="en-CA" sz="10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https://github.com/yildiramdsa/nutrient_composition_of_common_foods_in_canada_analyzing_the_canadian_nutrient_file/blob/main/notebooks/data_preprocessing.ipynb</a:t>
            </a: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0775" y="1486599"/>
            <a:ext cx="2170326" cy="217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724050"/>
            <a:ext cx="8520600" cy="3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1. </a:t>
            </a: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Which food categories contain the highest and lowest levels of the 12 key nutrients listed in the Nutrition Facts Table?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2. Within a selected food category, which subcategories have the highest and lowest levels of these nutrients?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3. Within a selected subcategory, which individual foods have the highest and lowest levels of these nutrients?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https://public.tableau.com/app/profile/alina.yildir/viz/AData-DrivenNutrientAnalysis/AData-DrivenNutrientAnalysis2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https://public.tableau.com/app/profile/alina.yildir/viz/AData-DrivenNutrientAnalysisPerServing/AData-DrivenNutrientAnalysis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1920138"/>
            <a:ext cx="8520600" cy="13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4. </a:t>
            </a: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Which food subcategories have the highest and lowest protein-to-fat ratios?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https://public.tableau.com/app/profile/alina.yildir/viz/AData-DrivenNutrientAnalysis/AData-DrivenNutrientAnalysis2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6999" y="3096424"/>
            <a:ext cx="1951826" cy="195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61800" y="1664550"/>
            <a:ext cx="9020400" cy="18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5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Question 5. Which food subcategories have the highest nutrient density per calorie, particularly for macronutrients (carbohydrates, protein, and fat)?</a:t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5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https://public.tableau.com/app/profile/alina.yildir/viz/AData-DrivenNutrientAnalysis/AData-DrivenNutrientAnalysis2</a:t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5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https://yildiramdsa-nutrient-composition--csv-chatbotcsv-chatbot-kdmzcd.streamlit.app</a:t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9650" y="3329150"/>
            <a:ext cx="1814350" cy="18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13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Database Chatbots: Interacting with CSV Data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78475"/>
            <a:ext cx="8839197" cy="1976047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>
            <p:ph type="title"/>
          </p:nvPr>
        </p:nvSpPr>
        <p:spPr>
          <a:xfrm>
            <a:off x="1126575" y="1248375"/>
            <a:ext cx="1526100" cy="15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Which food categories have the highest nutrient density per calorie, particularly for protein, fat, and non-sugar carbohydrates?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6" name="Google Shape;106;p20"/>
          <p:cNvSpPr txBox="1"/>
          <p:nvPr/>
        </p:nvSpPr>
        <p:spPr>
          <a:xfrm>
            <a:off x="76200" y="3029700"/>
            <a:ext cx="5377200" cy="21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Protein Density</a:t>
            </a:r>
            <a:r>
              <a:rPr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: The 'Fish and Shellfish' category has the highest protein density per calorie, making it an excellent choice for high-protein diets. This is followed by 'Meat and Poultry', and 'Eggs and Egg Dishes'.</a:t>
            </a:r>
            <a:endParaRPr sz="1000">
              <a:solidFill>
                <a:srgbClr val="31333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Fat Density</a:t>
            </a:r>
            <a:r>
              <a:rPr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: The 'Fats and Oils' category leads with the highest fat density per calorie, followed by 'Eggs and Egg Dishes' and 'Legumes, Nuts and Seeds'.</a:t>
            </a:r>
            <a:endParaRPr sz="1000">
              <a:solidFill>
                <a:srgbClr val="31333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rPr b="1"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Non-Sugar Carbohydrate Density</a:t>
            </a:r>
            <a:r>
              <a:rPr lang="en-CA" sz="1000">
                <a:solidFill>
                  <a:srgbClr val="31333F"/>
                </a:solidFill>
                <a:latin typeface="Comfortaa"/>
                <a:ea typeface="Comfortaa"/>
                <a:cs typeface="Comfortaa"/>
                <a:sym typeface="Comfortaa"/>
              </a:rPr>
              <a:t>: 'Breads, Cereals and Other Grain Products' rank highest, making them ideal for diets that focus on high fiber and complex carbohydrates. This is followed by 'Vegetables and Vegetable Products' and 'Snacks'.</a:t>
            </a:r>
            <a:endParaRPr sz="1000">
              <a:solidFill>
                <a:srgbClr val="31333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7" name="Google Shape;107;p20"/>
          <p:cNvSpPr txBox="1"/>
          <p:nvPr>
            <p:ph type="title"/>
          </p:nvPr>
        </p:nvSpPr>
        <p:spPr>
          <a:xfrm>
            <a:off x="4329325" y="1078475"/>
            <a:ext cx="3759900" cy="15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df['Protein per Calorie'] = df['Protein (g)'] / df['Calories']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df['Fat per Calorie'] = df['Fat (g)'] / df['Calories']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df['Non-Sugar Carbs per Calorie'] = df['Non-Sugar Carbohydrates (g)'] / df['Calories']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df[['Food Category', 'Protein per Calorie', 'Fat per Calorie', 'Non-Sugar Carbs per Calorie']].groupby('Food Category').mean()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8" name="Google Shape;108;p20"/>
          <p:cNvSpPr txBox="1"/>
          <p:nvPr>
            <p:ph type="title"/>
          </p:nvPr>
        </p:nvSpPr>
        <p:spPr>
          <a:xfrm>
            <a:off x="5529600" y="2881425"/>
            <a:ext cx="3518100" cy="20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Food Category	</a:t>
            </a: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 per Calorie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Baked Goods		0.015058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Beverages		0.003933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Food Category	Fat per Calorie</a:t>
            </a: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 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Baked Goods             0.015058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Beverages                  0.003933 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Food Category	Non-Sugar Carbs per Calorie</a:t>
            </a:r>
            <a:endParaRPr b="1"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Baked Goods              0.095682  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Beverages                   0.078777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…</a:t>
            </a:r>
            <a:endParaRPr sz="10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9" name="Google Shape;109;p20"/>
          <p:cNvSpPr txBox="1"/>
          <p:nvPr>
            <p:ph type="title"/>
          </p:nvPr>
        </p:nvSpPr>
        <p:spPr>
          <a:xfrm>
            <a:off x="6025825" y="9020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2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0" name="Google Shape;110;p20"/>
          <p:cNvSpPr txBox="1"/>
          <p:nvPr>
            <p:ph type="title"/>
          </p:nvPr>
        </p:nvSpPr>
        <p:spPr>
          <a:xfrm>
            <a:off x="1706175" y="986000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1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1" name="Google Shape;111;p20"/>
          <p:cNvSpPr txBox="1"/>
          <p:nvPr>
            <p:ph type="title"/>
          </p:nvPr>
        </p:nvSpPr>
        <p:spPr>
          <a:xfrm>
            <a:off x="1903000" y="27612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4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2" name="Google Shape;112;p20"/>
          <p:cNvSpPr txBox="1"/>
          <p:nvPr>
            <p:ph type="title"/>
          </p:nvPr>
        </p:nvSpPr>
        <p:spPr>
          <a:xfrm>
            <a:off x="6656300" y="27612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3</a:t>
            </a:r>
            <a:endParaRPr b="1" sz="1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Summary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088400"/>
            <a:ext cx="6456000" cy="29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Identified food categories with the highest and lowest levels of 12 key nutrients.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Analyzed subcategories within each food category to determine nutrient variation.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Examined individual foods within subcategories to highlight the most and least nutrient-dense options.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Compared food subcategories based on protein-to-fat ratios.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omfortaa"/>
              <a:buChar char="●"/>
            </a:pP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Evaluated </a:t>
            </a:r>
            <a:r>
              <a:rPr lang="en-CA" sz="1600">
                <a:solidFill>
                  <a:srgbClr val="434343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nutrient density per calorie for macronutrients (carbohydrates, protein, and fat)</a:t>
            </a:r>
            <a:r>
              <a:rPr lang="en-CA" sz="16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6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7850" y="1459800"/>
            <a:ext cx="2223901" cy="222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